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59" r:id="rId6"/>
    <p:sldId id="264" r:id="rId7"/>
    <p:sldId id="262" r:id="rId8"/>
    <p:sldId id="279" r:id="rId9"/>
    <p:sldId id="263" r:id="rId10"/>
    <p:sldId id="278" r:id="rId11"/>
    <p:sldId id="271" r:id="rId12"/>
    <p:sldId id="272" r:id="rId13"/>
    <p:sldId id="276" r:id="rId14"/>
    <p:sldId id="275" r:id="rId15"/>
    <p:sldId id="280" r:id="rId16"/>
    <p:sldId id="261" r:id="rId17"/>
    <p:sldId id="265" r:id="rId18"/>
    <p:sldId id="266" r:id="rId19"/>
    <p:sldId id="281" r:id="rId20"/>
    <p:sldId id="282" r:id="rId21"/>
    <p:sldId id="284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05" autoAdjust="0"/>
    <p:restoredTop sz="94660"/>
  </p:normalViewPr>
  <p:slideViewPr>
    <p:cSldViewPr>
      <p:cViewPr>
        <p:scale>
          <a:sx n="87" d="100"/>
          <a:sy n="87" d="100"/>
        </p:scale>
        <p:origin x="-73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87035-FD0F-4603-A15C-3CA0EC91D11A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45E0-3D49-4565-8C60-104CD4EA5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46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645E0-3D49-4565-8C60-104CD4EA58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1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840B7C4-1A68-4422-A10E-F2EA7B8803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6394B5C-6B6A-4A13-967D-11C92924FBD5}" type="datetimeFigureOut">
              <a:rPr lang="en-US" smtClean="0"/>
              <a:pPr/>
              <a:t>1/10/2013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otweet.com/" TargetMode="External"/><Relationship Id="rId13" Type="http://schemas.openxmlformats.org/officeDocument/2006/relationships/hyperlink" Target="http://www.agorapulse.com/" TargetMode="External"/><Relationship Id="rId18" Type="http://schemas.openxmlformats.org/officeDocument/2006/relationships/hyperlink" Target="http://statigr.am/" TargetMode="External"/><Relationship Id="rId3" Type="http://schemas.openxmlformats.org/officeDocument/2006/relationships/hyperlink" Target="http://sproutsocial.com/" TargetMode="External"/><Relationship Id="rId21" Type="http://schemas.openxmlformats.org/officeDocument/2006/relationships/hyperlink" Target="https://adwords.google.com/o/KeywordTool" TargetMode="External"/><Relationship Id="rId7" Type="http://schemas.openxmlformats.org/officeDocument/2006/relationships/hyperlink" Target="http://www.gremln.com/" TargetMode="External"/><Relationship Id="rId12" Type="http://schemas.openxmlformats.org/officeDocument/2006/relationships/hyperlink" Target="http://www.pinreach.com/" TargetMode="External"/><Relationship Id="rId17" Type="http://schemas.openxmlformats.org/officeDocument/2006/relationships/hyperlink" Target="http://trendsmap.com/" TargetMode="External"/><Relationship Id="rId2" Type="http://schemas.openxmlformats.org/officeDocument/2006/relationships/hyperlink" Target="http://www.sysomos.com/" TargetMode="External"/><Relationship Id="rId16" Type="http://schemas.openxmlformats.org/officeDocument/2006/relationships/hyperlink" Target="http://tweetreach.com/" TargetMode="External"/><Relationship Id="rId20" Type="http://schemas.openxmlformats.org/officeDocument/2006/relationships/hyperlink" Target="http://socialmention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weetdeck.com/" TargetMode="External"/><Relationship Id="rId11" Type="http://schemas.openxmlformats.org/officeDocument/2006/relationships/hyperlink" Target="http://pinpuff.com/" TargetMode="External"/><Relationship Id="rId5" Type="http://schemas.openxmlformats.org/officeDocument/2006/relationships/hyperlink" Target="http://spreadfast.com/" TargetMode="External"/><Relationship Id="rId15" Type="http://schemas.openxmlformats.org/officeDocument/2006/relationships/hyperlink" Target="http://topsy.com/" TargetMode="External"/><Relationship Id="rId10" Type="http://schemas.openxmlformats.org/officeDocument/2006/relationships/hyperlink" Target="http://www.pingraphy.com/" TargetMode="External"/><Relationship Id="rId19" Type="http://schemas.openxmlformats.org/officeDocument/2006/relationships/hyperlink" Target="http://www.traackr.com/" TargetMode="External"/><Relationship Id="rId4" Type="http://schemas.openxmlformats.org/officeDocument/2006/relationships/hyperlink" Target="http://www.engag.io/" TargetMode="External"/><Relationship Id="rId9" Type="http://schemas.openxmlformats.org/officeDocument/2006/relationships/hyperlink" Target="http://www.reachli.com/landing" TargetMode="External"/><Relationship Id="rId14" Type="http://schemas.openxmlformats.org/officeDocument/2006/relationships/hyperlink" Target="http://www.booshaka.com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vimeo.com/10234351" TargetMode="External"/><Relationship Id="rId3" Type="http://schemas.openxmlformats.org/officeDocument/2006/relationships/hyperlink" Target="http://www.youtube.com/watch?v=QsM-n6xwPmM&amp;list=UUioEG79csi0qiHsSsJ-D2VA&amp;index=2" TargetMode="External"/><Relationship Id="rId7" Type="http://schemas.openxmlformats.org/officeDocument/2006/relationships/hyperlink" Target="https://vimeo.com/43914561" TargetMode="External"/><Relationship Id="rId2" Type="http://schemas.openxmlformats.org/officeDocument/2006/relationships/hyperlink" Target="http://www.youtube.com/watch?v=PmUKYZTOwL0&amp;feature=player_embedd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ovo.com/social-mention" TargetMode="External"/><Relationship Id="rId5" Type="http://schemas.openxmlformats.org/officeDocument/2006/relationships/hyperlink" Target="http://vimeo.com/42405858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://www.youtube.com/watch?v=cQMcqghWY9g" TargetMode="External"/><Relationship Id="rId9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wsmcblog.wordpress.com" TargetMode="External"/><Relationship Id="rId2" Type="http://schemas.openxmlformats.org/officeDocument/2006/relationships/hyperlink" Target="http://www.uwsmc-2.wikispaces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ebook.com/groups/18995609780546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insider.com/facebook-nearby-2012-12" TargetMode="External"/><Relationship Id="rId2" Type="http://schemas.openxmlformats.org/officeDocument/2006/relationships/hyperlink" Target="http://www.virante.org/blog/2012/12/28/google-plus-pages-can-now-act-like-real-peopl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pn.go.com/nba/story/_/id/8832133/what-nba-basketball-seattle-means" TargetMode="External"/><Relationship Id="rId4" Type="http://schemas.openxmlformats.org/officeDocument/2006/relationships/hyperlink" Target="http://techcrunch.com/2012/11/21/instagram-launches-embeddable-badges-to-help-you-promote-your-beautiful-profile-on-the-web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543800" cy="25939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Platforms &amp; Tools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Week 1 – Jan. 9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6461760" cy="1066800"/>
          </a:xfrm>
        </p:spPr>
        <p:txBody>
          <a:bodyPr/>
          <a:lstStyle/>
          <a:p>
            <a:r>
              <a:rPr lang="en-US" dirty="0" smtClean="0"/>
              <a:t>UW Social Media Certificate</a:t>
            </a:r>
          </a:p>
          <a:p>
            <a:r>
              <a:rPr lang="en-US" dirty="0" smtClean="0"/>
              <a:t>Winter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0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what to look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Does your platform or tool allow you to:</a:t>
            </a:r>
            <a:endParaRPr lang="en-US" sz="800" b="1" dirty="0" smtClean="0"/>
          </a:p>
          <a:p>
            <a:pPr lvl="1"/>
            <a:r>
              <a:rPr lang="en-US" sz="2400" dirty="0" smtClean="0"/>
              <a:t>Schedule posts</a:t>
            </a:r>
          </a:p>
          <a:p>
            <a:pPr lvl="1"/>
            <a:r>
              <a:rPr lang="en-US" sz="2400" dirty="0" smtClean="0"/>
              <a:t>Connect all (or most of) your social media channels</a:t>
            </a:r>
          </a:p>
          <a:p>
            <a:pPr lvl="1"/>
            <a:r>
              <a:rPr lang="en-US" sz="2400" dirty="0" smtClean="0"/>
              <a:t>Access analytics and reports</a:t>
            </a:r>
          </a:p>
          <a:p>
            <a:pPr lvl="1"/>
            <a:r>
              <a:rPr lang="en-US" sz="2400" dirty="0" smtClean="0"/>
              <a:t>Gather insights you couldn’t easily get elsewhere</a:t>
            </a:r>
          </a:p>
          <a:p>
            <a:pPr lvl="1"/>
            <a:endParaRPr lang="en-US" sz="1400" dirty="0" smtClean="0"/>
          </a:p>
          <a:p>
            <a:pPr marL="346075" lvl="1">
              <a:buClr>
                <a:schemeClr val="accent1"/>
              </a:buClr>
            </a:pPr>
            <a:r>
              <a:rPr lang="en-US" sz="2400" b="1" dirty="0" smtClean="0"/>
              <a:t>Other considerations:</a:t>
            </a:r>
          </a:p>
          <a:p>
            <a:pPr marL="635000" lvl="2" indent="-231775">
              <a:buClr>
                <a:schemeClr val="accent2"/>
              </a:buClr>
            </a:pPr>
            <a:r>
              <a:rPr lang="en-US" sz="2400" dirty="0" smtClean="0"/>
              <a:t>How much does it cost? Is there a free trial?</a:t>
            </a:r>
          </a:p>
          <a:p>
            <a:pPr marL="635000" lvl="2" indent="-231775">
              <a:buClr>
                <a:schemeClr val="accent2"/>
              </a:buClr>
            </a:pPr>
            <a:r>
              <a:rPr lang="en-US" sz="2400" dirty="0" smtClean="0"/>
              <a:t>Can you engage customers from inside the tool?</a:t>
            </a:r>
          </a:p>
          <a:p>
            <a:pPr marL="635000" lvl="2" indent="-231775">
              <a:buClr>
                <a:schemeClr val="accent2"/>
              </a:buClr>
            </a:pPr>
            <a:r>
              <a:rPr lang="en-US" sz="2400" dirty="0" smtClean="0"/>
              <a:t>How many people can access the tool? (i.e. workflow)</a:t>
            </a:r>
          </a:p>
          <a:p>
            <a:pPr marL="635000" lvl="2" indent="-231775">
              <a:buClr>
                <a:schemeClr val="accent2"/>
              </a:buClr>
            </a:pPr>
            <a:r>
              <a:rPr lang="en-US" sz="2400" dirty="0" smtClean="0"/>
              <a:t>Can you export the data?</a:t>
            </a:r>
          </a:p>
          <a:p>
            <a:pPr marL="711835" lvl="2">
              <a:buClr>
                <a:schemeClr val="accent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900602"/>
            <a:ext cx="5410200" cy="1957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the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810000"/>
          </a:xfrm>
        </p:spPr>
        <p:txBody>
          <a:bodyPr/>
          <a:lstStyle/>
          <a:p>
            <a:r>
              <a:rPr lang="en-US" sz="2400" dirty="0" smtClean="0"/>
              <a:t>Know what each tool is used for.</a:t>
            </a:r>
          </a:p>
          <a:p>
            <a:endParaRPr lang="en-US" sz="1400" dirty="0" smtClean="0"/>
          </a:p>
          <a:p>
            <a:r>
              <a:rPr lang="en-US" sz="2400" dirty="0" smtClean="0"/>
              <a:t>Each has its own feature set, design/UX, schedule, efficiencies and limitations.</a:t>
            </a:r>
          </a:p>
          <a:p>
            <a:endParaRPr lang="en-US" sz="1000" dirty="0" smtClean="0"/>
          </a:p>
          <a:p>
            <a:r>
              <a:rPr lang="en-US" sz="2400" dirty="0" smtClean="0"/>
              <a:t>You don’t need all of the tools.</a:t>
            </a:r>
          </a:p>
          <a:p>
            <a:endParaRPr lang="en-US" sz="1000" dirty="0" smtClean="0"/>
          </a:p>
          <a:p>
            <a:r>
              <a:rPr lang="en-US" sz="2400" dirty="0" smtClean="0"/>
              <a:t>Choose the ones that align with your goals and </a:t>
            </a:r>
            <a:r>
              <a:rPr lang="en-US" sz="2400" dirty="0" err="1" smtClean="0"/>
              <a:t>KPIs</a:t>
            </a:r>
            <a:r>
              <a:rPr lang="en-US" sz="2400" dirty="0" smtClean="0"/>
              <a:t>.</a:t>
            </a:r>
          </a:p>
          <a:p>
            <a:endParaRPr lang="en-US" sz="1000" dirty="0" smtClean="0"/>
          </a:p>
          <a:p>
            <a:r>
              <a:rPr lang="en-US" sz="2400" dirty="0" smtClean="0"/>
              <a:t>Don’t rush into a tool you’ll have to backpedal on later.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pull the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2578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Ground yourself in where you’re going and what you want to measure.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Stay focused on your goals, and don’t get sucked into the hype of a particular tool.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Tools must fit your needs and be relatively simple to use.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Setting up profiles, engaging customers, developing a workflow and comparing charts should all be easy to do.</a:t>
            </a:r>
          </a:p>
          <a:p>
            <a:r>
              <a:rPr lang="en-US" sz="2400" dirty="0" smtClean="0"/>
              <a:t>If not, you’ll spend more time managing the tool than you will your content strategy.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we’ll cover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990600"/>
            <a:ext cx="2578100" cy="257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600" y="2768600"/>
            <a:ext cx="2260600" cy="2260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4953000"/>
            <a:ext cx="3276600" cy="18468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4800600"/>
            <a:ext cx="2064733" cy="1282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600" y="2971800"/>
            <a:ext cx="4876800" cy="1706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00" y="1830324"/>
            <a:ext cx="3784600" cy="96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platforms and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648200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1600" b="1" dirty="0" smtClean="0"/>
              <a:t>Monitoring/listening:</a:t>
            </a:r>
          </a:p>
          <a:p>
            <a:r>
              <a:rPr lang="en-US" sz="1600" dirty="0" smtClean="0">
                <a:hlinkClick r:id="rId2"/>
              </a:rPr>
              <a:t>Sysomos</a:t>
            </a:r>
            <a:endParaRPr lang="en-US" sz="1600" dirty="0" smtClean="0"/>
          </a:p>
          <a:p>
            <a:r>
              <a:rPr lang="en-US" sz="1600" dirty="0" smtClean="0">
                <a:hlinkClick r:id="rId3"/>
              </a:rPr>
              <a:t>Brandwatch</a:t>
            </a:r>
          </a:p>
          <a:p>
            <a:r>
              <a:rPr lang="en-US" sz="1600" dirty="0" smtClean="0">
                <a:hlinkClick r:id="rId3"/>
              </a:rPr>
              <a:t>SproutSocial</a:t>
            </a:r>
            <a:endParaRPr lang="en-US" sz="1600" dirty="0" smtClean="0"/>
          </a:p>
          <a:p>
            <a:r>
              <a:rPr lang="en-US" sz="1600" dirty="0" smtClean="0">
                <a:hlinkClick r:id="rId4"/>
              </a:rPr>
              <a:t>Engagio</a:t>
            </a:r>
            <a:endParaRPr lang="en-US" sz="1600" dirty="0" smtClean="0"/>
          </a:p>
          <a:p>
            <a:endParaRPr lang="en-US" sz="800" dirty="0" smtClean="0"/>
          </a:p>
          <a:p>
            <a:pPr>
              <a:buNone/>
            </a:pPr>
            <a:r>
              <a:rPr lang="en-US" sz="1600" b="1" dirty="0" smtClean="0"/>
              <a:t>Dashboards:</a:t>
            </a:r>
          </a:p>
          <a:p>
            <a:r>
              <a:rPr lang="en-US" sz="1600" dirty="0" smtClean="0">
                <a:hlinkClick r:id="rId5"/>
              </a:rPr>
              <a:t>Spreadfast</a:t>
            </a:r>
            <a:endParaRPr lang="en-US" sz="1600" dirty="0" smtClean="0"/>
          </a:p>
          <a:p>
            <a:r>
              <a:rPr lang="en-US" sz="1600" dirty="0" smtClean="0">
                <a:hlinkClick r:id="rId6"/>
              </a:rPr>
              <a:t>TweetDeck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Gremln</a:t>
            </a:r>
            <a:endParaRPr lang="en-US" sz="1600" dirty="0" smtClean="0"/>
          </a:p>
          <a:p>
            <a:r>
              <a:rPr lang="en-US" sz="1600" dirty="0" smtClean="0">
                <a:hlinkClick r:id="rId8"/>
              </a:rPr>
              <a:t>CoTweet</a:t>
            </a:r>
            <a:endParaRPr lang="en-US" sz="1600" dirty="0" smtClean="0"/>
          </a:p>
          <a:p>
            <a:endParaRPr lang="en-US" sz="800" dirty="0" smtClean="0"/>
          </a:p>
          <a:p>
            <a:pPr>
              <a:buNone/>
            </a:pPr>
            <a:r>
              <a:rPr lang="en-US" sz="1600" b="1" dirty="0" err="1" smtClean="0"/>
              <a:t>Pinterest</a:t>
            </a:r>
            <a:r>
              <a:rPr lang="en-US" sz="1600" b="1" dirty="0" smtClean="0"/>
              <a:t>:</a:t>
            </a:r>
          </a:p>
          <a:p>
            <a:r>
              <a:rPr lang="en-US" sz="1600" dirty="0" smtClean="0">
                <a:hlinkClick r:id="rId9"/>
              </a:rPr>
              <a:t>Reachli </a:t>
            </a:r>
            <a:r>
              <a:rPr lang="en-US" sz="1600" dirty="0" smtClean="0"/>
              <a:t>(formerly </a:t>
            </a:r>
            <a:r>
              <a:rPr lang="en-US" sz="1600" dirty="0" err="1" smtClean="0"/>
              <a:t>Pinerly</a:t>
            </a:r>
            <a:r>
              <a:rPr lang="en-US" sz="1600" dirty="0" smtClean="0"/>
              <a:t>)</a:t>
            </a:r>
          </a:p>
          <a:p>
            <a:r>
              <a:rPr lang="en-US" sz="1600" dirty="0" smtClean="0">
                <a:hlinkClick r:id="rId10"/>
              </a:rPr>
              <a:t>Pingraphy</a:t>
            </a:r>
            <a:endParaRPr lang="en-US" sz="1600" dirty="0" smtClean="0"/>
          </a:p>
          <a:p>
            <a:r>
              <a:rPr lang="en-US" sz="1600" dirty="0" smtClean="0">
                <a:hlinkClick r:id="rId11"/>
              </a:rPr>
              <a:t>Pinpuff</a:t>
            </a:r>
            <a:endParaRPr lang="en-US" sz="1600" dirty="0" smtClean="0"/>
          </a:p>
          <a:p>
            <a:r>
              <a:rPr lang="en-US" sz="1600" dirty="0" err="1" smtClean="0">
                <a:hlinkClick r:id="rId12"/>
              </a:rPr>
              <a:t>PinReach</a:t>
            </a:r>
            <a:endParaRPr lang="en-US" sz="1600" dirty="0" smtClean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b="1" dirty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b="1" dirty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b="1" dirty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Facebook:</a:t>
            </a:r>
          </a:p>
          <a:p>
            <a:r>
              <a:rPr lang="en-US" sz="1600" dirty="0" err="1" smtClean="0">
                <a:hlinkClick r:id="rId13"/>
              </a:rPr>
              <a:t>AgoraPulse</a:t>
            </a:r>
            <a:endParaRPr lang="en-US" sz="1600" dirty="0" smtClean="0"/>
          </a:p>
          <a:p>
            <a:r>
              <a:rPr lang="en-US" sz="1600" dirty="0" err="1" smtClean="0">
                <a:hlinkClick r:id="rId14"/>
              </a:rPr>
              <a:t>Booshaka</a:t>
            </a:r>
            <a:endParaRPr lang="en-US" sz="1600" dirty="0" smtClean="0"/>
          </a:p>
          <a:p>
            <a:endParaRPr lang="en-US" sz="800" dirty="0" smtClean="0"/>
          </a:p>
          <a:p>
            <a:pPr>
              <a:buNone/>
            </a:pPr>
            <a:r>
              <a:rPr lang="en-US" sz="1600" b="1" dirty="0" smtClean="0"/>
              <a:t>Twitter:</a:t>
            </a:r>
          </a:p>
          <a:p>
            <a:r>
              <a:rPr lang="en-US" sz="1600" dirty="0" smtClean="0">
                <a:hlinkClick r:id="rId15"/>
              </a:rPr>
              <a:t>Topsy</a:t>
            </a:r>
            <a:endParaRPr lang="en-US" sz="1600" dirty="0" smtClean="0"/>
          </a:p>
          <a:p>
            <a:r>
              <a:rPr lang="en-US" sz="1600" dirty="0" err="1" smtClean="0">
                <a:hlinkClick r:id="rId16"/>
              </a:rPr>
              <a:t>TweetReach</a:t>
            </a:r>
            <a:endParaRPr lang="en-US" sz="1600" dirty="0" smtClean="0"/>
          </a:p>
          <a:p>
            <a:r>
              <a:rPr lang="en-US" sz="1600" dirty="0" smtClean="0">
                <a:hlinkClick r:id="rId17"/>
              </a:rPr>
              <a:t>Trendsmap</a:t>
            </a:r>
            <a:endParaRPr lang="en-US" sz="1600" dirty="0" smtClean="0"/>
          </a:p>
          <a:p>
            <a:endParaRPr lang="en-US" sz="800" dirty="0" smtClean="0"/>
          </a:p>
          <a:p>
            <a:pPr>
              <a:buNone/>
            </a:pPr>
            <a:r>
              <a:rPr lang="en-US" sz="1600" b="1" dirty="0" smtClean="0"/>
              <a:t>Other:</a:t>
            </a:r>
          </a:p>
          <a:p>
            <a:r>
              <a:rPr lang="en-US" sz="1600" dirty="0" smtClean="0">
                <a:hlinkClick r:id="rId18"/>
              </a:rPr>
              <a:t>Statigram</a:t>
            </a:r>
            <a:endParaRPr lang="en-US" sz="1600" dirty="0" smtClean="0"/>
          </a:p>
          <a:p>
            <a:r>
              <a:rPr lang="en-US" sz="1600" dirty="0" err="1" smtClean="0">
                <a:hlinkClick r:id="rId19"/>
              </a:rPr>
              <a:t>Traackr</a:t>
            </a:r>
            <a:endParaRPr lang="en-US" sz="1600" dirty="0" smtClean="0"/>
          </a:p>
          <a:p>
            <a:r>
              <a:rPr lang="en-US" sz="1600" dirty="0" smtClean="0">
                <a:hlinkClick r:id="rId20"/>
              </a:rPr>
              <a:t>Social Mention</a:t>
            </a:r>
            <a:endParaRPr lang="en-US" sz="1600" dirty="0" smtClean="0"/>
          </a:p>
          <a:p>
            <a:r>
              <a:rPr lang="en-US" sz="1600" dirty="0" smtClean="0">
                <a:hlinkClick r:id="rId21"/>
              </a:rPr>
              <a:t>Google Keyword Tool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in </a:t>
            </a:r>
            <a:r>
              <a:rPr lang="en-US" dirty="0" smtClean="0"/>
              <a:t>action (videos)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Brandwatch</a:t>
            </a:r>
            <a:endParaRPr lang="en-US" dirty="0" smtClean="0"/>
          </a:p>
          <a:p>
            <a:endParaRPr lang="en-US" sz="1600" dirty="0" smtClean="0"/>
          </a:p>
          <a:p>
            <a:r>
              <a:rPr lang="en-US" dirty="0">
                <a:hlinkClick r:id="rId3"/>
              </a:rPr>
              <a:t>Sprout Social</a:t>
            </a:r>
            <a:endParaRPr lang="en-US" dirty="0"/>
          </a:p>
          <a:p>
            <a:endParaRPr lang="en-US" sz="1600" dirty="0" smtClean="0">
              <a:hlinkClick r:id="rId4"/>
            </a:endParaRPr>
          </a:p>
          <a:p>
            <a:r>
              <a:rPr lang="en-US" dirty="0" err="1" smtClean="0">
                <a:hlinkClick r:id="rId4"/>
              </a:rPr>
              <a:t>Gremln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dirty="0" smtClean="0">
                <a:hlinkClick r:id="rId5"/>
              </a:rPr>
              <a:t>Spredfast</a:t>
            </a:r>
            <a:endParaRPr lang="en-US" dirty="0" smtClean="0"/>
          </a:p>
          <a:p>
            <a:endParaRPr lang="en-US" sz="1600" dirty="0" smtClean="0"/>
          </a:p>
          <a:p>
            <a:r>
              <a:rPr lang="en-US" dirty="0" smtClean="0">
                <a:hlinkClick r:id="rId6"/>
              </a:rPr>
              <a:t>Social Mention</a:t>
            </a:r>
            <a:endParaRPr lang="en-US" dirty="0" smtClean="0"/>
          </a:p>
          <a:p>
            <a:endParaRPr lang="en-US" sz="1600" dirty="0"/>
          </a:p>
          <a:p>
            <a:r>
              <a:rPr lang="en-US" dirty="0" smtClean="0">
                <a:hlinkClick r:id="rId7"/>
              </a:rPr>
              <a:t>HootSuite</a:t>
            </a:r>
            <a:endParaRPr lang="en-US" dirty="0" smtClean="0"/>
          </a:p>
          <a:p>
            <a:endParaRPr lang="en-US" sz="1600" dirty="0"/>
          </a:p>
          <a:p>
            <a:r>
              <a:rPr lang="en-US" dirty="0" smtClean="0">
                <a:hlinkClick r:id="rId8"/>
              </a:rPr>
              <a:t>Radian6</a:t>
            </a: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searchenginejournal.com/wp-content/uploads/2012/08/Meme-Social-Medi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307684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en.community.dell.com/cfs-file.ashx/__key/communityserver-wikis-components-files/00-00-00-02-20/2047.mem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140" y="4191000"/>
            <a:ext cx="3661363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600200"/>
          <a:ext cx="7364135" cy="4876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956"/>
                <a:gridCol w="680283"/>
                <a:gridCol w="3586298"/>
                <a:gridCol w="2012598"/>
              </a:tblGrid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Topic</a:t>
                      </a:r>
                      <a:r>
                        <a:rPr lang="en-US" sz="2000" baseline="0" dirty="0" smtClean="0"/>
                        <a:t> area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Tool</a:t>
                      </a:r>
                      <a:r>
                        <a:rPr lang="en-US" sz="2000" baseline="0" dirty="0" smtClean="0"/>
                        <a:t> covered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1/9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Introduction to tools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</a:t>
                      </a:r>
                      <a:r>
                        <a:rPr lang="en-US" sz="2000" baseline="0" dirty="0" smtClean="0"/>
                        <a:t> 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1/16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Social media dashboards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HootSuite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1/23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Website metrics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Google Analytics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1/30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Reporting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Simply Measured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2/6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How Facebook works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Facebook Ads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2/13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Listening/monitoring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Radian6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</a:t>
                      </a:r>
                      <a:r>
                        <a:rPr lang="en-US" sz="2000" baseline="0" dirty="0" smtClean="0"/>
                        <a:t> 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2/20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Blogging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WordPress</a:t>
                      </a:r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2/27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SEO/writing for the web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3/6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Building your own custom tools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4433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3/13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Final</a:t>
                      </a:r>
                      <a:r>
                        <a:rPr lang="en-US" sz="2000" baseline="0" dirty="0" smtClean="0"/>
                        <a:t> presentations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Share</a:t>
            </a: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4732650"/>
              </p:ext>
            </p:extLst>
          </p:nvPr>
        </p:nvGraphicFramePr>
        <p:xfrm>
          <a:off x="533400" y="1600200"/>
          <a:ext cx="7485172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980"/>
                <a:gridCol w="4884420"/>
                <a:gridCol w="12367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Point</a:t>
                      </a:r>
                      <a:r>
                        <a:rPr lang="en-US" sz="2000" baseline="0" dirty="0" smtClean="0"/>
                        <a:t> value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Assignment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Due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Minute papers (</a:t>
                      </a:r>
                      <a:r>
                        <a:rPr lang="en-US" sz="2000" baseline="0" dirty="0" smtClean="0"/>
                        <a:t>1 point each)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Weekly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Replies (Minimum</a:t>
                      </a:r>
                      <a:r>
                        <a:rPr lang="en-US" sz="2000" baseline="0" dirty="0" smtClean="0"/>
                        <a:t> of 5)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Active</a:t>
                      </a:r>
                      <a:r>
                        <a:rPr lang="en-US" sz="2000" baseline="0" dirty="0" smtClean="0"/>
                        <a:t> participation in class, Twitter and groups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 homework assignments (10 points each)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Milestone #1: GOST document (1 </a:t>
                      </a:r>
                      <a:r>
                        <a:rPr lang="en-US" sz="2000" baseline="0" dirty="0" smtClean="0"/>
                        <a:t>per team)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3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Milestone #2: First campaign</a:t>
                      </a:r>
                      <a:r>
                        <a:rPr lang="en-US" sz="2000" baseline="0" dirty="0" smtClean="0"/>
                        <a:t> (1 per team)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7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Milestone</a:t>
                      </a:r>
                      <a:r>
                        <a:rPr lang="en-US" sz="2000" baseline="0" dirty="0" smtClean="0"/>
                        <a:t> #3: Second campaign </a:t>
                      </a:r>
                      <a:br>
                        <a:rPr lang="en-US" sz="2000" baseline="0" dirty="0" smtClean="0"/>
                      </a:br>
                      <a:r>
                        <a:rPr lang="en-US" sz="2000" baseline="0" dirty="0" smtClean="0"/>
                        <a:t>(f</a:t>
                      </a:r>
                      <a:r>
                        <a:rPr lang="en-US" sz="2000" dirty="0" smtClean="0"/>
                        <a:t>inal presentation)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Week 10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481935"/>
            <a:ext cx="546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Clr>
                <a:schemeClr val="accent1"/>
              </a:buClr>
              <a:buFont typeface="Arial"/>
              <a:buChar char="•"/>
            </a:pPr>
            <a:r>
              <a:rPr lang="en-US" i="1" dirty="0" smtClean="0"/>
              <a:t> Note: Must score at least 75 points to pass the course.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4 homework assignments (10 points each)</a:t>
            </a:r>
          </a:p>
          <a:p>
            <a:pPr lvl="1"/>
            <a:r>
              <a:rPr lang="en-US" sz="2400" dirty="0" err="1" smtClean="0"/>
              <a:t>HootSuite</a:t>
            </a:r>
            <a:endParaRPr lang="en-US" sz="2400" dirty="0" smtClean="0"/>
          </a:p>
          <a:p>
            <a:pPr lvl="1"/>
            <a:r>
              <a:rPr lang="en-US" sz="2400" dirty="0" smtClean="0"/>
              <a:t>Google Analytics</a:t>
            </a:r>
          </a:p>
          <a:p>
            <a:pPr lvl="1"/>
            <a:r>
              <a:rPr lang="en-US" sz="2400" dirty="0" smtClean="0"/>
              <a:t>Simply Measured</a:t>
            </a:r>
          </a:p>
          <a:p>
            <a:pPr lvl="1"/>
            <a:r>
              <a:rPr lang="en-US" sz="2400" dirty="0" smtClean="0"/>
              <a:t>Facebook Ads</a:t>
            </a:r>
          </a:p>
          <a:p>
            <a:pPr lvl="1"/>
            <a:r>
              <a:rPr lang="en-US" sz="2400" i="1" dirty="0" smtClean="0"/>
              <a:t>Possibly Radian6 (would change to 8 points each)</a:t>
            </a:r>
          </a:p>
          <a:p>
            <a:pPr lvl="1"/>
            <a:endParaRPr lang="en-US" sz="2400" dirty="0" smtClean="0"/>
          </a:p>
          <a:p>
            <a:r>
              <a:rPr lang="en-US" sz="2400" b="1" dirty="0" smtClean="0"/>
              <a:t>Write a 1-page analytics report for each</a:t>
            </a:r>
          </a:p>
          <a:p>
            <a:pPr lvl="1"/>
            <a:r>
              <a:rPr lang="en-US" sz="2400" dirty="0" smtClean="0"/>
              <a:t>Use the tool, gather some data, provide analysis, make recommendations.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dirty="0" smtClean="0"/>
              <a:t>Community Management Project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4800600"/>
          </a:xfrm>
        </p:spPr>
        <p:txBody>
          <a:bodyPr>
            <a:normAutofit fontScale="92500"/>
          </a:bodyPr>
          <a:lstStyle/>
          <a:p>
            <a:r>
              <a:rPr lang="en-US" sz="2400" b="1" dirty="0" smtClean="0"/>
              <a:t>Key concepts:</a:t>
            </a:r>
          </a:p>
          <a:p>
            <a:pPr lvl="1"/>
            <a:r>
              <a:rPr lang="en-US" sz="2600" dirty="0" smtClean="0"/>
              <a:t>Determining meaningful social media metrics and how to measure them.</a:t>
            </a:r>
          </a:p>
          <a:p>
            <a:pPr lvl="1"/>
            <a:r>
              <a:rPr lang="en-US" sz="2600" dirty="0" smtClean="0"/>
              <a:t>Creating community through content.</a:t>
            </a:r>
          </a:p>
          <a:p>
            <a:pPr lvl="1"/>
            <a:r>
              <a:rPr lang="en-US" sz="2600" dirty="0" smtClean="0"/>
              <a:t>Working across social media channels.</a:t>
            </a:r>
          </a:p>
          <a:p>
            <a:endParaRPr lang="en-US" sz="1200" dirty="0"/>
          </a:p>
          <a:p>
            <a:r>
              <a:rPr lang="en-US" sz="2400" b="1" dirty="0" smtClean="0"/>
              <a:t>Deliverables:</a:t>
            </a:r>
          </a:p>
          <a:p>
            <a:pPr lvl="1"/>
            <a:r>
              <a:rPr lang="en-US" sz="2400" dirty="0" smtClean="0"/>
              <a:t>Milestone # 1: GOST document – due Week 3</a:t>
            </a:r>
          </a:p>
          <a:p>
            <a:pPr lvl="1"/>
            <a:r>
              <a:rPr lang="en-US" sz="2400" dirty="0" smtClean="0"/>
              <a:t>Milestone # 2: First (single-channel) campaign – due Week 7</a:t>
            </a:r>
          </a:p>
          <a:p>
            <a:pPr lvl="1"/>
            <a:r>
              <a:rPr lang="en-US" sz="2400" dirty="0" smtClean="0"/>
              <a:t>Milestone # 3: Final presentation – due Week 10</a:t>
            </a:r>
          </a:p>
          <a:p>
            <a:pPr lvl="2"/>
            <a:r>
              <a:rPr lang="en-US" sz="2400" dirty="0" smtClean="0"/>
              <a:t>Includes multi-channel campaign</a:t>
            </a:r>
          </a:p>
          <a:p>
            <a:pPr lvl="2"/>
            <a:r>
              <a:rPr lang="en-US" sz="2400" dirty="0" smtClean="0"/>
              <a:t>Results and recommendations based on your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81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Overview</a:t>
            </a:r>
          </a:p>
          <a:p>
            <a:r>
              <a:rPr lang="en-US" sz="2400" dirty="0" smtClean="0"/>
              <a:t>New students</a:t>
            </a:r>
          </a:p>
          <a:p>
            <a:r>
              <a:rPr lang="en-US" sz="2400" dirty="0" smtClean="0"/>
              <a:t>Around the space</a:t>
            </a:r>
          </a:p>
          <a:p>
            <a:r>
              <a:rPr lang="en-US" sz="2400" dirty="0" smtClean="0"/>
              <a:t>Guest </a:t>
            </a:r>
            <a:r>
              <a:rPr lang="en-US" sz="2400" dirty="0" smtClean="0"/>
              <a:t>speaker – Madeline Moy, Microsoft Store</a:t>
            </a:r>
          </a:p>
          <a:p>
            <a:r>
              <a:rPr lang="en-US" sz="2400" i="1" dirty="0" smtClean="0"/>
              <a:t>Break</a:t>
            </a:r>
          </a:p>
          <a:p>
            <a:r>
              <a:rPr lang="en-US" sz="2400" dirty="0" smtClean="0"/>
              <a:t>Introduction to </a:t>
            </a:r>
            <a:r>
              <a:rPr lang="en-US" sz="2400" dirty="0" smtClean="0"/>
              <a:t>tools</a:t>
            </a:r>
          </a:p>
          <a:p>
            <a:r>
              <a:rPr lang="en-US" sz="2400" dirty="0" smtClean="0"/>
              <a:t>Schedule/assignments</a:t>
            </a:r>
            <a:endParaRPr lang="en-US" sz="2400" dirty="0" smtClean="0"/>
          </a:p>
          <a:p>
            <a:r>
              <a:rPr lang="en-US" sz="2400" dirty="0" smtClean="0"/>
              <a:t>Community Management Project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GOST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Milestone #1: GOST </a:t>
            </a:r>
            <a:r>
              <a:rPr lang="en-US" b="1" dirty="0" smtClean="0"/>
              <a:t>document – due week 3</a:t>
            </a:r>
            <a:endParaRPr lang="en-US" dirty="0" smtClean="0"/>
          </a:p>
          <a:p>
            <a:pPr lvl="1"/>
            <a:r>
              <a:rPr lang="en-US" sz="2200" dirty="0" smtClean="0"/>
              <a:t>Draft </a:t>
            </a:r>
            <a:r>
              <a:rPr lang="en-US" sz="2200" dirty="0"/>
              <a:t>a 1-page GOST </a:t>
            </a:r>
            <a:r>
              <a:rPr lang="en-US" sz="2200" dirty="0" smtClean="0"/>
              <a:t>document</a:t>
            </a:r>
            <a:r>
              <a:rPr lang="en-US" sz="2200" dirty="0"/>
              <a:t> </a:t>
            </a:r>
            <a:r>
              <a:rPr lang="en-US" sz="2200" dirty="0" smtClean="0"/>
              <a:t>and submit 1 per </a:t>
            </a:r>
            <a:r>
              <a:rPr lang="en-US" sz="2200" dirty="0"/>
              <a:t>team. </a:t>
            </a:r>
            <a:endParaRPr lang="en-US" sz="2200" dirty="0" smtClean="0"/>
          </a:p>
          <a:p>
            <a:pPr lvl="1"/>
            <a:r>
              <a:rPr lang="en-US" sz="2200" dirty="0" smtClean="0"/>
              <a:t>Goals </a:t>
            </a:r>
            <a:r>
              <a:rPr lang="en-US" sz="2200" dirty="0"/>
              <a:t>are the same for all </a:t>
            </a:r>
            <a:r>
              <a:rPr lang="en-US" sz="2200" dirty="0" smtClean="0"/>
              <a:t>channels (see Brand Voice).</a:t>
            </a:r>
          </a:p>
          <a:p>
            <a:pPr lvl="1"/>
            <a:r>
              <a:rPr lang="en-US" sz="2200" dirty="0" smtClean="0"/>
              <a:t>Objectives</a:t>
            </a:r>
            <a:r>
              <a:rPr lang="en-US" sz="2200" dirty="0"/>
              <a:t>, strategies and tactics should be channel-specific and measurable using tools explored in class or that teams research on their own.</a:t>
            </a:r>
          </a:p>
          <a:p>
            <a:r>
              <a:rPr lang="en-US" i="1" dirty="0"/>
              <a:t>Deadline: Email to Derek and </a:t>
            </a:r>
            <a:r>
              <a:rPr lang="en-US" i="1" dirty="0" err="1"/>
              <a:t>Solveig</a:t>
            </a:r>
            <a:r>
              <a:rPr lang="en-US" i="1" dirty="0"/>
              <a:t> by the beginning of class on 1/23.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766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Milestone #2: </a:t>
            </a:r>
            <a:r>
              <a:rPr lang="en-US" b="1" dirty="0" smtClean="0"/>
              <a:t>Single-channel campaign – due week 7</a:t>
            </a:r>
          </a:p>
          <a:p>
            <a:pPr lvl="1"/>
            <a:r>
              <a:rPr lang="en-US" sz="2200" dirty="0" smtClean="0"/>
              <a:t>Write a 1-page </a:t>
            </a:r>
            <a:r>
              <a:rPr lang="en-US" sz="2200" dirty="0"/>
              <a:t>summary with campaign description and results (using analytics tools).</a:t>
            </a:r>
          </a:p>
          <a:p>
            <a:pPr lvl="1"/>
            <a:r>
              <a:rPr lang="en-US" sz="2200" dirty="0"/>
              <a:t>Reports should touch on:    </a:t>
            </a:r>
          </a:p>
          <a:p>
            <a:pPr lvl="2"/>
            <a:r>
              <a:rPr lang="en-US" sz="2200" dirty="0"/>
              <a:t>Campaign overview, content strategy relating to your channel, tools used, key metrics gathered, analysis and recommendations.</a:t>
            </a:r>
          </a:p>
          <a:p>
            <a:r>
              <a:rPr lang="en-US" i="1" dirty="0"/>
              <a:t>Deadline: Email to Derek and </a:t>
            </a:r>
            <a:r>
              <a:rPr lang="en-US" i="1" dirty="0" err="1"/>
              <a:t>Solveig</a:t>
            </a:r>
            <a:r>
              <a:rPr lang="en-US" i="1" dirty="0"/>
              <a:t> by the beginning of class on 2/20.</a:t>
            </a:r>
            <a:endParaRPr lang="en-US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8190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dirty="0"/>
              <a:t>Milestone #3: </a:t>
            </a:r>
            <a:r>
              <a:rPr lang="en-US" sz="2400" b="1" dirty="0" smtClean="0"/>
              <a:t>Multi-channel </a:t>
            </a:r>
            <a:r>
              <a:rPr lang="en-US" sz="2400" b="1" dirty="0"/>
              <a:t>campaign – Due week </a:t>
            </a:r>
            <a:r>
              <a:rPr lang="en-US" sz="2400" b="1" dirty="0" smtClean="0"/>
              <a:t>10</a:t>
            </a:r>
            <a:endParaRPr lang="en-US" sz="2400" dirty="0" smtClean="0"/>
          </a:p>
          <a:p>
            <a:pPr lvl="1"/>
            <a:r>
              <a:rPr lang="en-US" sz="2400" dirty="0" smtClean="0"/>
              <a:t>15-minute presentation </a:t>
            </a:r>
            <a:r>
              <a:rPr lang="en-US" sz="2400" dirty="0"/>
              <a:t>with 10 slides (maximum</a:t>
            </a:r>
            <a:r>
              <a:rPr lang="en-US" sz="2400" dirty="0" smtClean="0"/>
              <a:t>).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hort </a:t>
            </a:r>
            <a:r>
              <a:rPr lang="en-US" sz="2400" dirty="0"/>
              <a:t>and to the point, covering key findings, insights and recommendations.</a:t>
            </a:r>
          </a:p>
          <a:p>
            <a:pPr lvl="1"/>
            <a:r>
              <a:rPr lang="en-US" sz="2400" dirty="0"/>
              <a:t>Presentations should touch on:</a:t>
            </a:r>
          </a:p>
          <a:p>
            <a:pPr lvl="2"/>
            <a:r>
              <a:rPr lang="en-US" sz="2400" dirty="0"/>
              <a:t>GOST review—what steps did the team outline at the beginning of the project, and how were your channels leveraged to achieve overall goals?</a:t>
            </a:r>
          </a:p>
          <a:p>
            <a:pPr lvl="2"/>
            <a:r>
              <a:rPr lang="en-US" sz="2400" dirty="0"/>
              <a:t>Discuss </a:t>
            </a:r>
            <a:r>
              <a:rPr lang="en-US" sz="2400" dirty="0" smtClean="0"/>
              <a:t>any tools </a:t>
            </a:r>
            <a:r>
              <a:rPr lang="en-US" sz="2400" dirty="0"/>
              <a:t>used </a:t>
            </a:r>
            <a:r>
              <a:rPr lang="en-US" sz="2400" dirty="0" smtClean="0"/>
              <a:t>and the results </a:t>
            </a:r>
            <a:r>
              <a:rPr lang="en-US" sz="2400" dirty="0"/>
              <a:t>they provided.</a:t>
            </a:r>
          </a:p>
          <a:p>
            <a:pPr lvl="2"/>
            <a:r>
              <a:rPr lang="en-US" sz="2400" dirty="0"/>
              <a:t>Key findings based on insights gleaned from your reporting.</a:t>
            </a:r>
          </a:p>
          <a:p>
            <a:r>
              <a:rPr lang="en-US" sz="2400" i="1" dirty="0"/>
              <a:t>Deadline: Email PPT deck to Derek and </a:t>
            </a:r>
            <a:r>
              <a:rPr lang="en-US" sz="2400" i="1" dirty="0" err="1"/>
              <a:t>Solveig</a:t>
            </a:r>
            <a:r>
              <a:rPr lang="en-US" sz="2400" i="1" dirty="0"/>
              <a:t> prior to class on 3/13.</a:t>
            </a:r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6955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Derek Belt, Instructor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Social Media Specialist, King County</a:t>
            </a:r>
            <a:br>
              <a:rPr lang="en-US" sz="2400" dirty="0" smtClean="0"/>
            </a:br>
            <a:r>
              <a:rPr lang="en-US" sz="2400" dirty="0" smtClean="0"/>
              <a:t>Email: derekbelt@gmail.com</a:t>
            </a:r>
            <a:br>
              <a:rPr lang="en-US" sz="2400" dirty="0" smtClean="0"/>
            </a:br>
            <a:r>
              <a:rPr lang="en-US" sz="2400" dirty="0" smtClean="0"/>
              <a:t>Twitter: @</a:t>
            </a:r>
            <a:r>
              <a:rPr lang="en-US" sz="2400" dirty="0" err="1" smtClean="0"/>
              <a:t>derekbelt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b="1" dirty="0" err="1" smtClean="0"/>
              <a:t>Solveig</a:t>
            </a:r>
            <a:r>
              <a:rPr lang="en-US" sz="2400" b="1" dirty="0" smtClean="0"/>
              <a:t> Whittle, Assistant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Marketing Consultant</a:t>
            </a:r>
            <a:br>
              <a:rPr lang="en-US" sz="2400" dirty="0" smtClean="0"/>
            </a:br>
            <a:r>
              <a:rPr lang="en-US" sz="2400" dirty="0" smtClean="0"/>
              <a:t>Email: solveigwhittle@hotmail.com</a:t>
            </a:r>
            <a:br>
              <a:rPr lang="en-US" sz="2400" dirty="0" smtClean="0"/>
            </a:br>
            <a:r>
              <a:rPr lang="en-US" sz="2400" dirty="0" smtClean="0"/>
              <a:t>Twitter: @</a:t>
            </a:r>
            <a:r>
              <a:rPr lang="en-US" sz="2400" dirty="0" err="1" smtClean="0"/>
              <a:t>shadesofsolveig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Course website: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hlinkClick r:id="rId2"/>
              </a:rPr>
              <a:t>http://uwsmc-2.wikispaces.com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/>
              <a:t>Course blog: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hlinkClick r:id="rId3"/>
              </a:rPr>
              <a:t>http://uwsmcblog.wordpress.com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/>
              <a:t>Twitter hashtag: </a:t>
            </a:r>
            <a:r>
              <a:rPr lang="en-US" sz="2400" dirty="0" smtClean="0"/>
              <a:t>#UWSMC</a:t>
            </a:r>
          </a:p>
          <a:p>
            <a:endParaRPr lang="en-US" sz="2400" dirty="0" smtClean="0"/>
          </a:p>
          <a:p>
            <a:r>
              <a:rPr lang="en-US" sz="2400" b="1" dirty="0" smtClean="0"/>
              <a:t>Facebook group: </a:t>
            </a:r>
            <a:r>
              <a:rPr lang="en-US" sz="2400" dirty="0"/>
              <a:t>J</a:t>
            </a:r>
            <a:r>
              <a:rPr lang="en-US" sz="2400" dirty="0" smtClean="0"/>
              <a:t>oin by </a:t>
            </a:r>
            <a:r>
              <a:rPr lang="en-US" sz="2400" dirty="0" smtClean="0">
                <a:hlinkClick r:id="rId4"/>
              </a:rPr>
              <a:t>clicking here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Share the following:</a:t>
            </a:r>
          </a:p>
          <a:p>
            <a:pPr lvl="1"/>
            <a:r>
              <a:rPr lang="en-US" sz="2400" dirty="0" smtClean="0"/>
              <a:t>Name</a:t>
            </a:r>
          </a:p>
          <a:p>
            <a:pPr lvl="1"/>
            <a:r>
              <a:rPr lang="en-US" sz="2400" dirty="0" smtClean="0"/>
              <a:t>What you do</a:t>
            </a:r>
          </a:p>
          <a:p>
            <a:pPr lvl="1"/>
            <a:r>
              <a:rPr lang="en-US" sz="2400" dirty="0" smtClean="0"/>
              <a:t>What brings you to the class</a:t>
            </a:r>
          </a:p>
          <a:p>
            <a:pPr lvl="1"/>
            <a:r>
              <a:rPr lang="en-US" sz="2400" dirty="0" smtClean="0"/>
              <a:t>What your experience with social media is</a:t>
            </a:r>
          </a:p>
          <a:p>
            <a:pPr lvl="1"/>
            <a:r>
              <a:rPr lang="en-US" sz="2400" dirty="0" smtClean="0"/>
              <a:t>What your first concert was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386943"/>
            <a:ext cx="15621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4724400" y="4381500"/>
            <a:ext cx="1828800" cy="685800"/>
          </a:xfrm>
          <a:prstGeom prst="wedgeRoundRectCallout">
            <a:avLst>
              <a:gd name="adj1" fmla="val 60715"/>
              <a:gd name="adj2" fmla="val 3710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74195" y="4462790"/>
            <a:ext cx="1329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Derek’s was </a:t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M.C. Hammer!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Around the space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Google+ brand pages can now </a:t>
            </a:r>
            <a:r>
              <a:rPr lang="en-US" sz="2400" dirty="0" smtClean="0">
                <a:hlinkClick r:id="rId2"/>
              </a:rPr>
              <a:t>interact with people </a:t>
            </a:r>
            <a:r>
              <a:rPr lang="en-US" sz="2400" dirty="0" smtClean="0"/>
              <a:t>who haven’t circled them.</a:t>
            </a:r>
          </a:p>
          <a:p>
            <a:endParaRPr lang="en-US" sz="1600" dirty="0" smtClean="0"/>
          </a:p>
          <a:p>
            <a:r>
              <a:rPr lang="en-US" sz="2400" dirty="0" smtClean="0"/>
              <a:t>Facebook launches </a:t>
            </a:r>
            <a:r>
              <a:rPr lang="en-US" sz="2400" dirty="0" smtClean="0">
                <a:hlinkClick r:id="rId3"/>
              </a:rPr>
              <a:t>Nearby feature </a:t>
            </a:r>
            <a:r>
              <a:rPr lang="en-US" sz="2400" dirty="0" smtClean="0"/>
              <a:t>for mobile phones.</a:t>
            </a:r>
          </a:p>
          <a:p>
            <a:endParaRPr lang="en-US" sz="1600" dirty="0" smtClean="0"/>
          </a:p>
          <a:p>
            <a:r>
              <a:rPr lang="en-US" sz="2400" dirty="0" smtClean="0"/>
              <a:t>Instagram releases </a:t>
            </a:r>
            <a:r>
              <a:rPr lang="en-US" sz="2400" dirty="0" smtClean="0">
                <a:hlinkClick r:id="rId4"/>
              </a:rPr>
              <a:t>badges for websites</a:t>
            </a:r>
            <a:r>
              <a:rPr lang="en-US" sz="2400" dirty="0" smtClean="0"/>
              <a:t>.</a:t>
            </a:r>
          </a:p>
          <a:p>
            <a:endParaRPr lang="en-US" sz="1600" dirty="0" smtClean="0"/>
          </a:p>
          <a:p>
            <a:r>
              <a:rPr lang="en-US" sz="2400" dirty="0" smtClean="0"/>
              <a:t>Twitter was buzzing today with news the Sonics might be coming </a:t>
            </a:r>
            <a:r>
              <a:rPr lang="en-US" sz="2400" dirty="0" smtClean="0">
                <a:hlinkClick r:id="rId5"/>
              </a:rPr>
              <a:t>back to Seattle</a:t>
            </a:r>
            <a:r>
              <a:rPr lang="en-US" sz="2400" dirty="0" smtClean="0"/>
              <a:t>!</a:t>
            </a:r>
          </a:p>
          <a:p>
            <a:endParaRPr lang="en-US" sz="1600" dirty="0"/>
          </a:p>
          <a:p>
            <a:r>
              <a:rPr lang="en-US" sz="2400" dirty="0" smtClean="0"/>
              <a:t>What else?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 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Madeline Moy</a:t>
            </a:r>
          </a:p>
          <a:p>
            <a:pPr>
              <a:buNone/>
            </a:pPr>
            <a:r>
              <a:rPr lang="en-US" sz="2400" dirty="0" smtClean="0"/>
              <a:t>Community Manager, Microsoft Store</a:t>
            </a:r>
          </a:p>
          <a:p>
            <a:pPr>
              <a:buNone/>
            </a:pPr>
            <a:r>
              <a:rPr lang="en-US" sz="2400" dirty="0" smtClean="0"/>
              <a:t>MCDM graduate</a:t>
            </a:r>
          </a:p>
          <a:p>
            <a:pPr>
              <a:buNone/>
            </a:pPr>
            <a:r>
              <a:rPr lang="en-US" sz="2400" dirty="0" smtClean="0"/>
              <a:t>Twitter: @</a:t>
            </a:r>
            <a:r>
              <a:rPr lang="en-US" sz="2400" dirty="0" err="1" smtClean="0"/>
              <a:t>madelinemoy</a:t>
            </a:r>
            <a:endParaRPr lang="en-US" sz="2400" dirty="0" smtClean="0"/>
          </a:p>
          <a:p>
            <a:pPr>
              <a:buNone/>
              <a:tabLst>
                <a:tab pos="1146175" algn="l"/>
              </a:tabLst>
            </a:pPr>
            <a:r>
              <a:rPr lang="en-US" sz="2400" dirty="0" smtClean="0"/>
              <a:t>		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4191000"/>
            <a:ext cx="3319986" cy="2209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520" y="4191000"/>
            <a:ext cx="353568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Many marketers and communications pros are short on time and money—managing a host of social media channels can seem daunting.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Choosing the right tool for the right reason can make social media management easier and more effective.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Some tools are free, but if you want more versatility (additional profiles, analytics, etc.), you many have to pay for a premium subscription.</a:t>
            </a:r>
          </a:p>
          <a:p>
            <a:endParaRPr lang="en-US" sz="1400" dirty="0" smtClean="0"/>
          </a:p>
          <a:p>
            <a:r>
              <a:rPr lang="en-US" sz="2400" dirty="0" smtClean="0"/>
              <a:t>Subscriptions run from $10/mo. to more than $500/mo.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You can’t conquer what you don’t understand.</a:t>
            </a:r>
          </a:p>
          <a:p>
            <a:endParaRPr lang="en-US" sz="1700" dirty="0" smtClean="0"/>
          </a:p>
          <a:p>
            <a:r>
              <a:rPr lang="en-US" sz="2400" dirty="0" smtClean="0"/>
              <a:t>Take the time to find great tools and to understand how each of them affects traffic and analytics data. 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Use the data to engage your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audience and inform your project </a:t>
            </a:r>
            <a:br>
              <a:rPr lang="en-US" sz="2400" dirty="0" smtClean="0"/>
            </a:br>
            <a:r>
              <a:rPr lang="en-US" sz="2400" dirty="0" smtClean="0"/>
              <a:t>teams and supervisors. </a:t>
            </a:r>
          </a:p>
          <a:p>
            <a:endParaRPr lang="en-US" sz="1400" dirty="0" smtClean="0"/>
          </a:p>
          <a:p>
            <a:r>
              <a:rPr lang="en-US" sz="2400" dirty="0" smtClean="0"/>
              <a:t>Learn what customers and clients </a:t>
            </a:r>
            <a:br>
              <a:rPr lang="en-US" sz="2400" dirty="0" smtClean="0"/>
            </a:br>
            <a:r>
              <a:rPr lang="en-US" sz="2400" dirty="0" smtClean="0"/>
              <a:t>are looking for using social media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metrics, and act upon the data </a:t>
            </a:r>
            <a:br>
              <a:rPr lang="en-US" sz="2400" dirty="0" smtClean="0"/>
            </a:br>
            <a:r>
              <a:rPr lang="en-US" sz="2400" dirty="0" smtClean="0"/>
              <a:t>once you've analyzed it.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3276600"/>
            <a:ext cx="2849755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93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3042</TotalTime>
  <Words>964</Words>
  <Application>Microsoft Office PowerPoint</Application>
  <PresentationFormat>On-screen Show (4:3)</PresentationFormat>
  <Paragraphs>270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Adjacency</vt:lpstr>
      <vt:lpstr>Platforms &amp; Tools Week 1 – Jan. 9</vt:lpstr>
      <vt:lpstr>Agenda</vt:lpstr>
      <vt:lpstr>Overview</vt:lpstr>
      <vt:lpstr>Class websites</vt:lpstr>
      <vt:lpstr>New students</vt:lpstr>
      <vt:lpstr>Around the space</vt:lpstr>
      <vt:lpstr>Guest Speaker</vt:lpstr>
      <vt:lpstr>Introduction to tools</vt:lpstr>
      <vt:lpstr>Why we need tools</vt:lpstr>
      <vt:lpstr>Know what to look for</vt:lpstr>
      <vt:lpstr>Learn the differences</vt:lpstr>
      <vt:lpstr>When to pull the trigger</vt:lpstr>
      <vt:lpstr>Tools we’ll cover</vt:lpstr>
      <vt:lpstr>Other platforms and tools</vt:lpstr>
      <vt:lpstr>Tools in action (videos)</vt:lpstr>
      <vt:lpstr>Class schedule</vt:lpstr>
      <vt:lpstr>Syllabus</vt:lpstr>
      <vt:lpstr>Assignments</vt:lpstr>
      <vt:lpstr>Community Management Project</vt:lpstr>
      <vt:lpstr>GOST document</vt:lpstr>
      <vt:lpstr>Small campaign</vt:lpstr>
      <vt:lpstr>Final presentations</vt:lpstr>
    </vt:vector>
  </TitlesOfParts>
  <Company>King County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Belt, Derek</dc:creator>
  <cp:lastModifiedBy>Belt, Derek</cp:lastModifiedBy>
  <cp:revision>41</cp:revision>
  <dcterms:created xsi:type="dcterms:W3CDTF">2013-01-09T04:56:26Z</dcterms:created>
  <dcterms:modified xsi:type="dcterms:W3CDTF">2013-01-11T01:03:30Z</dcterms:modified>
</cp:coreProperties>
</file>